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0" r:id="rId2"/>
    <p:sldId id="256" r:id="rId3"/>
    <p:sldId id="271" r:id="rId4"/>
    <p:sldId id="26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21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49FA9468-2041-4AA2-945D-BB2276E623F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EF911BD9-A391-4CAE-B906-799EC595A9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272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0FD774-6288-4922-ACC6-C1025EDE9A68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4019AD-C690-4F34-975A-DC75D69989C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4AA663D-DDE3-443C-A307-453070C094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5A9174-4806-4E3B-BDB5-B9CD5506837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2395297-273C-4190-841A-946C9E01BA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00C41F5-EF94-4AA1-8DEB-85E03CF8480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CFC614B-5C59-4924-88C7-7EA4504777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1D6A6-A1D8-4435-A089-6661049FA83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04C60-6B0E-4A43-B563-0D68F1C84D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52743C2-8050-415C-A659-5FF10DADC1AC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1727F0C-4297-4000-A1AA-4FB27CE4B0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F876D55-5686-4839-80C6-8CC7E72F643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4EF8B4A-608B-4B14-8E60-D3F6C79461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37B1432-7D7F-4918-8341-81CEB404C46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0C0EF3D-68AB-4EF8-B0B0-82BF6AA44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CF7C413-3B02-4CCF-936B-0A96F312820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197D136-D28A-459E-954E-DC170F09F6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FED44C8-6BDC-4AC4-A2EB-01FD7A00586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55F1B21-7C71-43AD-8594-87B13B1D35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31C8432-5929-4369-A419-009D387C245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7F935C2-98BD-4A96-A814-9CDF08B1DE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AF56F29-7B3D-40BD-B3FB-C2FB1A55306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6BED015-BC07-40BF-8D52-47D2540992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4C240A0-C87E-40B9-8128-15DD548EB04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04FE98-4324-475E-A431-A0DED41F06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1270720"/>
            <a:ext cx="7929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）这个蓄水池的容积有多少立方米？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43063" y="1925638"/>
            <a:ext cx="5715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内直径：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3m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；内高度：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2m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43063" y="2854325"/>
            <a:ext cx="6286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容积：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3÷2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14625" y="3640138"/>
            <a:ext cx="4305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=3.14×2.25×2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714625" y="4425950"/>
            <a:ext cx="328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=7.065×2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14625" y="5143500"/>
            <a:ext cx="3714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=14.13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（立方米）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4375" y="5783263"/>
            <a:ext cx="7929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答：这个蓄水池的容积有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14.13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立方米。</a:t>
            </a:r>
          </a:p>
        </p:txBody>
      </p:sp>
      <p:sp>
        <p:nvSpPr>
          <p:cNvPr id="12" name="同侧圆角矩形 11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1250757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）用砖修建池壁，如果按每立方米用砖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500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块计算，那么建这个蓄水池要准备多少块砖？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11413" y="1989138"/>
            <a:ext cx="5087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3.6÷2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38363" y="2565400"/>
            <a:ext cx="4305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=3.14×3.24×2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8363" y="3141663"/>
            <a:ext cx="328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=10.1736×2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38363" y="3716338"/>
            <a:ext cx="408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=20.3472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（立方米）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1044575" y="4292600"/>
            <a:ext cx="6696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20.3472-14.13=6.2172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（立方米）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1042988" y="4948238"/>
            <a:ext cx="6696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6.2172×500=3108.6≈3109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（块）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1042988" y="5595938"/>
            <a:ext cx="7489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答：建这个蓄水池要准备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3109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块砖。</a:t>
            </a:r>
            <a:endParaRPr lang="en-US" altLang="zh-CN" sz="36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同侧圆角矩形 10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2" grpId="0"/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528" y="1466781"/>
            <a:ext cx="83042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）如果按每平方米抹水泥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千克计算，内、外面及底面全部抹水泥，那么需要准备水泥多少千克？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9388" y="2565400"/>
            <a:ext cx="4681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外面：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3.14×3.6×2</a:t>
            </a:r>
            <a:endParaRPr lang="zh-CN" altLang="en-US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42988" y="3141663"/>
            <a:ext cx="3286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=11.304×2</a:t>
            </a:r>
            <a:endParaRPr lang="zh-CN" altLang="en-US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42988" y="3716338"/>
            <a:ext cx="4089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=22.608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（立方米）</a:t>
            </a:r>
            <a:endParaRPr lang="en-US" altLang="zh-CN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4570413" y="2565400"/>
            <a:ext cx="4681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内面：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3.14×3×2</a:t>
            </a:r>
            <a:endParaRPr lang="zh-CN" altLang="en-US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5434013" y="3141663"/>
            <a:ext cx="3286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=9.42×2</a:t>
            </a:r>
            <a:endParaRPr lang="zh-CN" altLang="en-US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5434013" y="3716338"/>
            <a:ext cx="3513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=18.84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（立方米）</a:t>
            </a:r>
            <a:endParaRPr lang="en-US" altLang="zh-CN" sz="32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50825" y="4433888"/>
            <a:ext cx="8569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底面：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3.6÷2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²=10.1736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（平方米）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476375" y="5081588"/>
            <a:ext cx="5400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10.1736×5=50.868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（千克）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609600" y="5729288"/>
            <a:ext cx="684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答：需要准备水泥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50.868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千克。</a:t>
            </a:r>
            <a:endParaRPr lang="zh-CN" altLang="en-US" b="1"/>
          </a:p>
        </p:txBody>
      </p:sp>
      <p:sp>
        <p:nvSpPr>
          <p:cNvPr id="12" name="同侧圆角矩形 11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2" grpId="0"/>
      <p:bldP spid="3" grpId="0"/>
      <p:bldP spid="5" grpId="0"/>
      <p:bldP spid="6" grpId="0"/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1355284"/>
            <a:ext cx="79295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）如果每次按蓄水池容积的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85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％蓄水，那么一次蓄水大约多少吨？（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立方米的水重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吨）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27088" y="2931666"/>
            <a:ext cx="69834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14.13×85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％</a:t>
            </a:r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=12.0105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（立方米）</a:t>
            </a:r>
            <a:endParaRPr lang="en-US" altLang="zh-CN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1619250" y="3867770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12.0105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立方米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≈12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吨</a:t>
            </a: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1403350" y="4731866"/>
            <a:ext cx="5256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答：一次蓄水大约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12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吨。</a:t>
            </a:r>
          </a:p>
        </p:txBody>
      </p:sp>
      <p:sp>
        <p:nvSpPr>
          <p:cNvPr id="6" name="同侧圆角矩形 5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87824" y="748059"/>
            <a:ext cx="5584676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一个圆柱形奶桶，底面直径是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40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厘米，高是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50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厘米。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2938" y="1891059"/>
            <a:ext cx="5572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）它的容积是多少升？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14563" y="2448272"/>
            <a:ext cx="4949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40÷2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×50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857375" y="3019772"/>
            <a:ext cx="37227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=3.14×400×50</a:t>
            </a:r>
            <a:endParaRPr lang="zh-CN" altLang="en-US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857375" y="3591272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=1256×50</a:t>
            </a:r>
            <a:endParaRPr lang="zh-CN" altLang="en-US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57375" y="4169122"/>
            <a:ext cx="400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=62800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（立方厘米）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71625" y="4734272"/>
            <a:ext cx="5214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62800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立方厘米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=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62.8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升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71625" y="5231159"/>
            <a:ext cx="5214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答：它的容积是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62.8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升。</a:t>
            </a:r>
            <a:endParaRPr lang="en-US" altLang="zh-CN" sz="36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" name="同侧圆角矩形 12"/>
          <p:cNvSpPr/>
          <p:nvPr/>
        </p:nvSpPr>
        <p:spPr>
          <a:xfrm>
            <a:off x="427187" y="74805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27185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1530796"/>
            <a:ext cx="8143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）已知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升牛奶重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1.04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千克，这个奶桶可装牛奶多少千克？（得数保留整数千克）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71625" y="3354388"/>
            <a:ext cx="5214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62.8×1.04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≈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65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（千克）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5875" y="4286250"/>
            <a:ext cx="6357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答：这个奶桶可装牛奶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65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千克。</a:t>
            </a:r>
            <a:endParaRPr lang="en-US" altLang="zh-CN" sz="36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同侧圆角矩形 6"/>
          <p:cNvSpPr/>
          <p:nvPr/>
        </p:nvSpPr>
        <p:spPr>
          <a:xfrm>
            <a:off x="427187" y="74805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27185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0750" y="1314634"/>
            <a:ext cx="55086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）如果把这桶牛奶分装在右面的奶瓶中，那么需要多少个这样的奶瓶？</a:t>
            </a:r>
          </a:p>
        </p:txBody>
      </p:sp>
      <p:pic>
        <p:nvPicPr>
          <p:cNvPr id="5" name="图片 4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6597" y="857250"/>
            <a:ext cx="17938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5938" y="2924944"/>
            <a:ext cx="4643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8÷2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600" b="1" baseline="30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×11</a:t>
            </a:r>
            <a:endParaRPr lang="zh-CN" altLang="en-US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28750" y="3501008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=3.14×16×11</a:t>
            </a:r>
            <a:endParaRPr lang="zh-CN" altLang="en-US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28750" y="4149080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=50.24×11</a:t>
            </a:r>
            <a:endParaRPr lang="zh-CN" altLang="en-US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28750" y="4725144"/>
            <a:ext cx="4583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=552.64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（立方厘米）</a:t>
            </a:r>
            <a:endParaRPr lang="en-US" altLang="zh-CN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28750" y="5301208"/>
            <a:ext cx="5357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62800÷552.64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≈</a:t>
            </a:r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114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（个）</a:t>
            </a:r>
            <a:endParaRPr lang="en-US" altLang="zh-CN" sz="36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214438" y="5805264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答：需要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114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个这样的奶瓶。</a:t>
            </a:r>
            <a:endParaRPr lang="en-US" altLang="zh-CN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427187" y="74805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27185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08063" y="1428750"/>
            <a:ext cx="47783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一箱圆柱形饮料，每排摆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筒，共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排。这种圆柱形饮料筒的底面直径和高的尺寸如右图所示。这个纸箱的体积至少是多少立方分米？</a:t>
            </a:r>
            <a:endParaRPr lang="en-US" altLang="zh-CN" sz="3600" b="1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5" name="图片 4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1352550"/>
            <a:ext cx="1857375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同侧圆角矩形 5"/>
          <p:cNvSpPr/>
          <p:nvPr/>
        </p:nvSpPr>
        <p:spPr>
          <a:xfrm>
            <a:off x="427187" y="74805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27185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10594" y="642938"/>
            <a:ext cx="4857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筒数：</a:t>
            </a:r>
            <a:r>
              <a:rPr lang="en-US" altLang="zh-CN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4×6=24</a:t>
            </a:r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（筒）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1360488"/>
            <a:ext cx="7958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饮料筒体积：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6.5÷2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600" b="1" baseline="300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×12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86063" y="1931988"/>
            <a:ext cx="4786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=3.14×10.5625×12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86063" y="2503488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=33.16625×11</a:t>
            </a:r>
            <a:endParaRPr lang="zh-CN" altLang="en-US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86063" y="3081338"/>
            <a:ext cx="4857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=364.82875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（立方厘米）</a:t>
            </a:r>
            <a:endParaRPr lang="en-US" altLang="zh-CN" sz="36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925" y="3711575"/>
            <a:ext cx="89646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  纸箱体积：</a:t>
            </a:r>
          </a:p>
          <a:p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364.82875×24=8755.89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（立方厘米）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42938" y="4948238"/>
            <a:ext cx="8143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8755.89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立方厘米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=</a:t>
            </a:r>
            <a:r>
              <a:rPr lang="zh-CN" altLang="en-US" sz="3600">
                <a:latin typeface="Calibri" pitchFamily="34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8.75589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≈</a:t>
            </a:r>
            <a:r>
              <a:rPr lang="en-US" altLang="zh-CN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sz="36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立方分米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4375" y="5667375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答：这个纸箱的体积至少是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立方分米。</a:t>
            </a:r>
            <a:endParaRPr lang="en-US" altLang="zh-CN" sz="36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427187" y="748059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27185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圆柱和圆锥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339752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3743325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4.5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解决问题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764704"/>
            <a:ext cx="2255837" cy="582412"/>
            <a:chOff x="418169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13801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467544" y="184482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467544" y="278092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402556" y="2038196"/>
            <a:ext cx="69138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经历综合运用知识解决稍复杂的实际问题的过程。</a:t>
            </a:r>
          </a:p>
          <a:p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能综合运用知识解决现实生活中的实际问题，能表达解决问题的过程。</a:t>
            </a:r>
          </a:p>
          <a:p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获得运用数学知识解决问题的成功体验，发展数学应用能力。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67544" y="381074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7625" y="823963"/>
            <a:ext cx="2714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矿泉水问题。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1500188"/>
            <a:ext cx="8501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准备下面的矿泉水和测量工具。小组合作，解决问题。</a:t>
            </a:r>
          </a:p>
        </p:txBody>
      </p:sp>
      <p:pic>
        <p:nvPicPr>
          <p:cNvPr id="7" name="图片 6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275" y="3571875"/>
            <a:ext cx="8001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2643188"/>
            <a:ext cx="1214438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1138" y="2857500"/>
            <a:ext cx="6223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5045075"/>
            <a:ext cx="15001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50" y="5214938"/>
            <a:ext cx="1928813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5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8" y="5072063"/>
            <a:ext cx="178593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同侧圆角矩形 12"/>
          <p:cNvSpPr/>
          <p:nvPr/>
        </p:nvSpPr>
        <p:spPr>
          <a:xfrm>
            <a:off x="420758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20756" y="1360874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483768" y="571500"/>
            <a:ext cx="637448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）测量出一桶矿泉水和一瓶矿泉水各是多少。算一算一桶矿泉水大约等于多少瓶矿泉水。</a:t>
            </a:r>
          </a:p>
        </p:txBody>
      </p:sp>
      <p:pic>
        <p:nvPicPr>
          <p:cNvPr id="5" name="图片 4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0" y="2724150"/>
            <a:ext cx="11906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3525" y="2286000"/>
            <a:ext cx="23241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7498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57313" y="2143125"/>
            <a:ext cx="3571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）测量出口杯的容积，算一算一桶矿泉水可以倒满多少杯水。</a:t>
            </a:r>
          </a:p>
        </p:txBody>
      </p:sp>
      <p:pic>
        <p:nvPicPr>
          <p:cNvPr id="5" name="图片 4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1785938"/>
            <a:ext cx="232410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同侧圆角矩形 6"/>
          <p:cNvSpPr/>
          <p:nvPr/>
        </p:nvSpPr>
        <p:spPr>
          <a:xfrm>
            <a:off x="47498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85813" y="1571625"/>
            <a:ext cx="7572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4000" b="1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4000" b="1">
                <a:latin typeface="华文楷体" pitchFamily="2" charset="-122"/>
                <a:ea typeface="华文楷体" pitchFamily="2" charset="-122"/>
              </a:rPr>
              <a:t>）一桶矿泉水能满足一个三口之家几天的饮水需要？</a:t>
            </a:r>
          </a:p>
        </p:txBody>
      </p:sp>
      <p:pic>
        <p:nvPicPr>
          <p:cNvPr id="5" name="图片 4" descr="8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6438" y="3214688"/>
            <a:ext cx="13731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标注 5"/>
          <p:cNvSpPr/>
          <p:nvPr/>
        </p:nvSpPr>
        <p:spPr>
          <a:xfrm>
            <a:off x="857250" y="4000500"/>
            <a:ext cx="5715000" cy="1000125"/>
          </a:xfrm>
          <a:prstGeom prst="wedgeRoundRectCallout">
            <a:avLst>
              <a:gd name="adj1" fmla="val 58574"/>
              <a:gd name="adj2" fmla="val 493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按每人每天饮水</a:t>
            </a:r>
            <a:r>
              <a:rPr lang="en-US" altLang="zh-CN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1500</a:t>
            </a:r>
            <a:r>
              <a:rPr lang="zh-CN" altLang="en-US" sz="32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毫升计算。</a:t>
            </a: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同侧圆角矩形 7"/>
          <p:cNvSpPr/>
          <p:nvPr/>
        </p:nvSpPr>
        <p:spPr>
          <a:xfrm>
            <a:off x="474980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1920" y="850900"/>
            <a:ext cx="321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建蓄水池问题。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28688" y="1497013"/>
            <a:ext cx="75723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某苗圃基地计划建一个圆柱形蓄水池，如下图。（单位：米）</a:t>
            </a:r>
          </a:p>
        </p:txBody>
      </p:sp>
      <p:pic>
        <p:nvPicPr>
          <p:cNvPr id="7" name="图片 6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2643188"/>
            <a:ext cx="3948113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000375"/>
            <a:ext cx="13906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标注 8"/>
          <p:cNvSpPr/>
          <p:nvPr/>
        </p:nvSpPr>
        <p:spPr>
          <a:xfrm>
            <a:off x="2143125" y="4071938"/>
            <a:ext cx="2643188" cy="1000125"/>
          </a:xfrm>
          <a:prstGeom prst="wedgeRoundRectCallout">
            <a:avLst>
              <a:gd name="adj1" fmla="val -67386"/>
              <a:gd name="adj2" fmla="val -5263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底的厚度与壁的厚度相同。</a:t>
            </a:r>
          </a:p>
        </p:txBody>
      </p:sp>
      <p:sp>
        <p:nvSpPr>
          <p:cNvPr id="10" name="同侧圆角矩形 9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5487</TotalTime>
  <Words>741</Words>
  <Application>Microsoft Office PowerPoint</Application>
  <PresentationFormat>全屏显示(4:3)</PresentationFormat>
  <Paragraphs>98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192</cp:revision>
  <dcterms:modified xsi:type="dcterms:W3CDTF">2018-08-07T09:18:28Z</dcterms:modified>
</cp:coreProperties>
</file>